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49"/>
  </p:notesMasterIdLst>
  <p:sldIdLst>
    <p:sldId id="256" r:id="rId2"/>
    <p:sldId id="540" r:id="rId3"/>
    <p:sldId id="541" r:id="rId4"/>
    <p:sldId id="544" r:id="rId5"/>
    <p:sldId id="545" r:id="rId6"/>
    <p:sldId id="546" r:id="rId7"/>
    <p:sldId id="555" r:id="rId8"/>
    <p:sldId id="556" r:id="rId9"/>
    <p:sldId id="557" r:id="rId10"/>
    <p:sldId id="547" r:id="rId11"/>
    <p:sldId id="554" r:id="rId12"/>
    <p:sldId id="548" r:id="rId13"/>
    <p:sldId id="549" r:id="rId14"/>
    <p:sldId id="550" r:id="rId15"/>
    <p:sldId id="551" r:id="rId16"/>
    <p:sldId id="558" r:id="rId17"/>
    <p:sldId id="552" r:id="rId18"/>
    <p:sldId id="559" r:id="rId19"/>
    <p:sldId id="553" r:id="rId20"/>
    <p:sldId id="560" r:id="rId21"/>
    <p:sldId id="561" r:id="rId22"/>
    <p:sldId id="562" r:id="rId23"/>
    <p:sldId id="563" r:id="rId24"/>
    <p:sldId id="564" r:id="rId25"/>
    <p:sldId id="565" r:id="rId26"/>
    <p:sldId id="566" r:id="rId27"/>
    <p:sldId id="567" r:id="rId28"/>
    <p:sldId id="568" r:id="rId29"/>
    <p:sldId id="569" r:id="rId30"/>
    <p:sldId id="571" r:id="rId31"/>
    <p:sldId id="572" r:id="rId32"/>
    <p:sldId id="573" r:id="rId33"/>
    <p:sldId id="574" r:id="rId34"/>
    <p:sldId id="576" r:id="rId35"/>
    <p:sldId id="570" r:id="rId36"/>
    <p:sldId id="583" r:id="rId37"/>
    <p:sldId id="575" r:id="rId38"/>
    <p:sldId id="577" r:id="rId39"/>
    <p:sldId id="578" r:id="rId40"/>
    <p:sldId id="579" r:id="rId41"/>
    <p:sldId id="581" r:id="rId42"/>
    <p:sldId id="584" r:id="rId43"/>
    <p:sldId id="585" r:id="rId44"/>
    <p:sldId id="586" r:id="rId45"/>
    <p:sldId id="589" r:id="rId46"/>
    <p:sldId id="588" r:id="rId47"/>
    <p:sldId id="590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3EFF"/>
    <a:srgbClr val="9437FF"/>
    <a:srgbClr val="FF6238"/>
    <a:srgbClr val="7A81FF"/>
    <a:srgbClr val="00BFC4"/>
    <a:srgbClr val="F97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08"/>
    <p:restoredTop sz="93339"/>
  </p:normalViewPr>
  <p:slideViewPr>
    <p:cSldViewPr snapToGrid="0" snapToObjects="1">
      <p:cViewPr>
        <p:scale>
          <a:sx n="100" d="100"/>
          <a:sy n="100" d="100"/>
        </p:scale>
        <p:origin x="1144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12.tiff>
</file>

<file path=ppt/media/image13.tiff>
</file>

<file path=ppt/media/image16.tiff>
</file>

<file path=ppt/media/image17.tiff>
</file>

<file path=ppt/media/image18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C6CEAD-DD3D-334D-A963-BC72DE2105C5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478AD-CFE1-334F-AC71-B5D4CA12F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148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995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names(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183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921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22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364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dirty="0" smtClean="0"/>
          </a:p>
          <a:p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60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013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7442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727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210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7814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1259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633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587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793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4821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335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923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8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26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80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597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372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823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72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names(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08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BE10013-459B-E649-8F53-4AAACF4AFE97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01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en.wikipedia.org/wiki/K-means_clustering#/media/File:K-means_convergence.gif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naftaliharris.com/blog/visualizing-k-means-clustering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etosa.io/ev/principal-component-analysis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5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9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PCA and clustering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Stephanie J. </a:t>
            </a:r>
            <a:r>
              <a:rPr lang="en-US" dirty="0" err="1" smtClean="0"/>
              <a:t>spielman</a:t>
            </a:r>
            <a:r>
              <a:rPr lang="en-US" dirty="0" smtClean="0"/>
              <a:t>, </a:t>
            </a:r>
            <a:r>
              <a:rPr lang="en-US" dirty="0" err="1" smtClean="0"/>
              <a:t>phd</a:t>
            </a:r>
            <a:endParaRPr lang="en-US" dirty="0" smtClean="0"/>
          </a:p>
          <a:p>
            <a:r>
              <a:rPr lang="en-US" dirty="0" smtClean="0"/>
              <a:t>bio5312, Fall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the PCA: PC vs PC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98497" y="1920457"/>
            <a:ext cx="112935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####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Bring back the original data for plotting</a:t>
            </a:r>
            <a:endParaRPr lang="is-I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&gt; plot.pca &lt;- cbind(iris, iris.pca$x)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plot.pca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(x = PC1, y = PC2, color = Species)) +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geom_point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</a:t>
            </a:r>
            <a:endParaRPr lang="en-US" dirty="0" smtClean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85" y="2843787"/>
            <a:ext cx="4167809" cy="333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2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the PCA: PC vs PC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79" y="1940337"/>
            <a:ext cx="11293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####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Bring back the original data for plotting</a:t>
            </a:r>
            <a:endParaRPr lang="is-I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&gt; plot.pca &lt;- cbind(iris, iris.pca$x)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plot.pca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(x = PC1, y = PC2, color = Species)) +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geom_point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 +    	</a:t>
            </a:r>
            <a:r>
              <a:rPr lang="en-US" dirty="0" err="1" smtClean="0">
                <a:solidFill>
                  <a:srgbClr val="FF0000"/>
                </a:solidFill>
                <a:latin typeface="Monaco" charset="0"/>
                <a:ea typeface="Monaco" charset="0"/>
                <a:cs typeface="Monaco" charset="0"/>
              </a:rPr>
              <a:t>stat_ellipse</a:t>
            </a:r>
            <a:r>
              <a:rPr lang="en-US" dirty="0" smtClean="0">
                <a:solidFill>
                  <a:srgbClr val="FF0000"/>
                </a:solidFill>
                <a:latin typeface="Monaco" charset="0"/>
                <a:ea typeface="Monaco" charset="0"/>
                <a:cs typeface="Monaco" charset="0"/>
              </a:rPr>
              <a:t>()</a:t>
            </a:r>
            <a:endParaRPr lang="en-US" dirty="0" smtClean="0">
              <a:solidFill>
                <a:srgbClr val="FF0000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667" y="3140666"/>
            <a:ext cx="3746890" cy="299751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64258" y="4039257"/>
            <a:ext cx="4109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Species </a:t>
            </a:r>
            <a:r>
              <a:rPr lang="en-US" b="1" i="1" dirty="0" smtClean="0"/>
              <a:t>separate</a:t>
            </a:r>
            <a:r>
              <a:rPr lang="en-US" b="1" dirty="0" smtClean="0"/>
              <a:t> along PC1</a:t>
            </a:r>
          </a:p>
          <a:p>
            <a:r>
              <a:rPr lang="en-US" b="1" dirty="0" smtClean="0"/>
              <a:t>PC1 </a:t>
            </a:r>
            <a:r>
              <a:rPr lang="en-US" b="1" i="1" dirty="0" smtClean="0"/>
              <a:t>discriminates </a:t>
            </a:r>
            <a:r>
              <a:rPr lang="en-US" b="1" dirty="0" smtClean="0"/>
              <a:t>species.</a:t>
            </a:r>
          </a:p>
          <a:p>
            <a:endParaRPr lang="en-US" b="1" dirty="0"/>
          </a:p>
          <a:p>
            <a:r>
              <a:rPr lang="en-US" b="1" dirty="0" smtClean="0"/>
              <a:t>Species spread evenly across PC2.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93196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PC1 vs PC3?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398" y="2386633"/>
            <a:ext cx="4572000" cy="3657600"/>
          </a:xfrm>
        </p:spPr>
      </p:pic>
      <p:sp>
        <p:nvSpPr>
          <p:cNvPr id="5" name="TextBox 4"/>
          <p:cNvSpPr txBox="1"/>
          <p:nvPr/>
        </p:nvSpPr>
        <p:spPr>
          <a:xfrm>
            <a:off x="1097280" y="3032092"/>
            <a:ext cx="56467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Species </a:t>
            </a:r>
            <a:r>
              <a:rPr lang="en-US" b="1" i="1" dirty="0" smtClean="0"/>
              <a:t>separate</a:t>
            </a:r>
            <a:r>
              <a:rPr lang="en-US" b="1" dirty="0" smtClean="0"/>
              <a:t> along PC1</a:t>
            </a:r>
          </a:p>
          <a:p>
            <a:r>
              <a:rPr lang="en-US" b="1" dirty="0" smtClean="0"/>
              <a:t>PC1 </a:t>
            </a:r>
            <a:r>
              <a:rPr lang="en-US" b="1" i="1" dirty="0" smtClean="0"/>
              <a:t>discriminates </a:t>
            </a:r>
            <a:r>
              <a:rPr lang="en-US" b="1" dirty="0" smtClean="0"/>
              <a:t>species.</a:t>
            </a:r>
          </a:p>
          <a:p>
            <a:endParaRPr lang="en-US" b="1" dirty="0"/>
          </a:p>
          <a:p>
            <a:r>
              <a:rPr lang="en-US" b="1" dirty="0" err="1" smtClean="0"/>
              <a:t>Setosa</a:t>
            </a:r>
            <a:r>
              <a:rPr lang="en-US" b="1" dirty="0" smtClean="0"/>
              <a:t> is more compact along PC3, whereas there is more spread for versicolor/</a:t>
            </a:r>
            <a:r>
              <a:rPr lang="en-US" b="1" dirty="0" err="1" smtClean="0"/>
              <a:t>virginica</a:t>
            </a:r>
            <a:r>
              <a:rPr lang="en-US" b="1" dirty="0" smtClean="0"/>
              <a:t> along PC3.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26434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the PCA: Loadings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27513" y="219986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5888" y="1860824"/>
            <a:ext cx="11293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as.data.frame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iris.pca$rotation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) %&gt;%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rownames_to_column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() 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-&gt; loadings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  rowname        PC1         PC2        PC3        PC4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Sepal.Length  0.5210659 -0.37741762  0.7195664  0.2612863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2  Sepal.Width -0.2693474 -0.92329566 -0.2443818 -0.1235096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3 Petal.Length  0.5804131 -0.02449161 -0.1421264 -0.8014492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4  Petal.Width  0.5648565 -0.06694199 -0.6342727 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0.5235971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2872162"/>
            <a:ext cx="3410174" cy="341017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3769521"/>
            <a:ext cx="9812302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(loadings) + 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geom_segment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(x=0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y=0,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xend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=PC1,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yend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=PC2)) + 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geom_text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(x=PC1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y=PC2, label=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rowname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), size=3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color='red') +        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xlim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(-1.,1) + 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ylim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(-1.,1.) + 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coord_fixed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9359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Loadings with arrows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92479" y="1888267"/>
            <a:ext cx="112935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arrow_style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&lt;- arrow(length = unit(0.05, "inches"), type = "closed")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(loadings)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+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geom_segment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(x=0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y=0,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xend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=PC1,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yend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=PC2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), </a:t>
            </a:r>
            <a:r>
              <a:rPr lang="en-US" sz="16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arrow = </a:t>
            </a:r>
            <a:r>
              <a:rPr lang="en-US" sz="16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arrow_style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+ 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geom_text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(x=PC1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y=PC2, label=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rowname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),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size=3, color='red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') +        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xlim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(-1.,1) +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ylim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(-1.,1.) +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coord_fixed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()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671" y="3008242"/>
            <a:ext cx="3391617" cy="33916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90965" y="4159624"/>
            <a:ext cx="35141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Petal.Length</a:t>
            </a:r>
            <a:r>
              <a:rPr lang="en-US" dirty="0" smtClean="0"/>
              <a:t> and </a:t>
            </a:r>
            <a:r>
              <a:rPr lang="en-US" dirty="0" err="1" smtClean="0"/>
              <a:t>Petal.Width</a:t>
            </a:r>
            <a:r>
              <a:rPr lang="en-US" dirty="0" smtClean="0"/>
              <a:t> load positively on PC1, but not at all on PC2.</a:t>
            </a:r>
          </a:p>
          <a:p>
            <a:endParaRPr lang="en-US" dirty="0"/>
          </a:p>
          <a:p>
            <a:r>
              <a:rPr lang="en-US" dirty="0" err="1" smtClean="0"/>
              <a:t>Sepal.Width</a:t>
            </a:r>
            <a:r>
              <a:rPr lang="en-US" dirty="0" smtClean="0"/>
              <a:t> is </a:t>
            </a:r>
            <a:r>
              <a:rPr lang="en-US" i="1" dirty="0" smtClean="0"/>
              <a:t>orthogonal</a:t>
            </a:r>
            <a:r>
              <a:rPr lang="en-US" dirty="0" smtClean="0"/>
              <a:t> to petals, meaning it captures uncorrelated variation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87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Variation explained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2237" y="1934818"/>
            <a:ext cx="845455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as.tibble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iris.pca$sdev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)^2 / (sum(iris.pca$sdev^2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))) -&gt; variance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# A tibble: 4 x 1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value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&lt;dbl&gt;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1 0.729624454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2 0.228507618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3 0.036689219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4 0.005178709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variance %&gt;% mutate(PC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colnames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iris.pca$x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)) %&gt;%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 = PC, y = value))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geom_bar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(stat = "identity")</a:t>
            </a:r>
            <a:endParaRPr lang="en-US" sz="1600" dirty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754" y="2580861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445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Variation explained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4916" y="2042612"/>
            <a:ext cx="870142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variance %&gt;% mutate(PC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colnames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iris.pca$x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)) %&gt;%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 = PC, y = value))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geom_bar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(stat = "identity") + </a:t>
            </a:r>
          </a:p>
          <a:p>
            <a:r>
              <a:rPr lang="en-US" sz="1600" b="1" dirty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6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16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geom_text</a:t>
            </a:r>
            <a:r>
              <a:rPr lang="en-US" sz="16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(x = PC, y = value+0.01, label=100*round(value,3</a:t>
            </a:r>
            <a:r>
              <a:rPr lang="en-US" sz="1600" b="1" dirty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)</a:t>
            </a:r>
            <a:r>
              <a:rPr lang="en-US" sz="16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))</a:t>
            </a:r>
            <a:endParaRPr lang="en-US" sz="1600" b="1" dirty="0">
              <a:solidFill>
                <a:srgbClr val="C03EFF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4048" y="3119830"/>
            <a:ext cx="3186085" cy="318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32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Breathe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1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family of approaches to identify previously unknown or undetected groupings in data</a:t>
            </a:r>
          </a:p>
          <a:p>
            <a:endParaRPr lang="en-US" dirty="0"/>
          </a:p>
          <a:p>
            <a:r>
              <a:rPr lang="en-US" dirty="0" smtClean="0"/>
              <a:t>Requires: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 measure of distance and/or similarity among data points</a:t>
            </a:r>
            <a:endParaRPr lang="en-US" dirty="0"/>
          </a:p>
          <a:p>
            <a:pPr lvl="1"/>
            <a:r>
              <a:rPr lang="en-US" dirty="0" smtClean="0"/>
              <a:t>A clustering algorithm to create the groupings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36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are too many algorithms and no real answers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120" y="1790369"/>
            <a:ext cx="7680298" cy="457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8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Exploratory methods for high-dimensional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Principal components analysis (PCA)</a:t>
            </a:r>
          </a:p>
          <a:p>
            <a:pPr lvl="1"/>
            <a:r>
              <a:rPr lang="en-US" dirty="0" smtClean="0"/>
              <a:t>Note there are many similar methods, e.g. linear discriminant analysis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Clustering </a:t>
            </a:r>
          </a:p>
          <a:p>
            <a:pPr lvl="1"/>
            <a:r>
              <a:rPr lang="en-US" dirty="0" smtClean="0"/>
              <a:t>K-means</a:t>
            </a:r>
          </a:p>
          <a:p>
            <a:pPr lvl="1"/>
            <a:r>
              <a:rPr lang="en-US" dirty="0" smtClean="0"/>
              <a:t>Hierarchical</a:t>
            </a:r>
          </a:p>
          <a:p>
            <a:pPr lvl="1"/>
            <a:r>
              <a:rPr lang="en-US" dirty="0" smtClean="0"/>
              <a:t>Again, </a:t>
            </a:r>
            <a:r>
              <a:rPr lang="en-US" b="1" dirty="0" smtClean="0"/>
              <a:t>many</a:t>
            </a:r>
            <a:r>
              <a:rPr lang="en-US" dirty="0" smtClean="0"/>
              <a:t>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21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Clusters data into </a:t>
            </a:r>
            <a:r>
              <a:rPr lang="en-US" i="1" dirty="0" smtClean="0"/>
              <a:t>k</a:t>
            </a:r>
            <a:r>
              <a:rPr lang="en-US" dirty="0" smtClean="0"/>
              <a:t> groups of equal variance by minimizing the </a:t>
            </a:r>
            <a:r>
              <a:rPr lang="en-US" i="1" dirty="0" smtClean="0"/>
              <a:t>within-cluster sum of squares</a:t>
            </a:r>
            <a:endParaRPr lang="en-US" dirty="0" smtClean="0"/>
          </a:p>
          <a:p>
            <a:r>
              <a:rPr lang="en-US" dirty="0" smtClean="0"/>
              <a:t>Divide </a:t>
            </a:r>
            <a:r>
              <a:rPr lang="en-US" i="1" dirty="0" smtClean="0"/>
              <a:t>n</a:t>
            </a:r>
            <a:r>
              <a:rPr lang="en-US" dirty="0" smtClean="0"/>
              <a:t> data points into </a:t>
            </a:r>
            <a:r>
              <a:rPr lang="en-US" b="1" i="1" dirty="0" smtClean="0"/>
              <a:t>k</a:t>
            </a:r>
            <a:r>
              <a:rPr lang="en-US" dirty="0" smtClean="0"/>
              <a:t> disjoint clusters, each described by its </a:t>
            </a:r>
            <a:r>
              <a:rPr lang="en-US" b="1" dirty="0" smtClean="0"/>
              <a:t>mean </a:t>
            </a:r>
            <a:r>
              <a:rPr lang="en-US" dirty="0" smtClean="0"/>
              <a:t>(</a:t>
            </a:r>
            <a:r>
              <a:rPr lang="en-US" dirty="0" err="1" smtClean="0"/>
              <a:t>ish</a:t>
            </a:r>
            <a:r>
              <a:rPr lang="en-US" dirty="0" smtClean="0"/>
              <a:t>)</a:t>
            </a:r>
            <a:endParaRPr lang="en-US" b="1" dirty="0" smtClean="0"/>
          </a:p>
          <a:p>
            <a:r>
              <a:rPr lang="en-US" dirty="0" smtClean="0"/>
              <a:t>K is specified </a:t>
            </a:r>
            <a:r>
              <a:rPr lang="en-US" i="1" dirty="0" smtClean="0"/>
              <a:t>in advance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706" t="10706" r="8261" b="9973"/>
          <a:stretch/>
        </p:blipFill>
        <p:spPr>
          <a:xfrm>
            <a:off x="7619999" y="3403420"/>
            <a:ext cx="3962401" cy="290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6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Place k "centroids" in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Assign point to cluster k based on </a:t>
            </a:r>
            <a:r>
              <a:rPr lang="en-US" i="1" dirty="0" smtClean="0"/>
              <a:t>Euclidian distance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Re-compute each </a:t>
            </a:r>
            <a:r>
              <a:rPr lang="en-US" i="1" dirty="0" smtClean="0"/>
              <a:t>k</a:t>
            </a:r>
            <a:r>
              <a:rPr lang="en-US" dirty="0" smtClean="0"/>
              <a:t> centroid based on means of associated points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Re-assign centroids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Repeat until convergence 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43269" y="5499762"/>
            <a:ext cx="852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en.wikipedia.org</a:t>
            </a:r>
            <a:r>
              <a:rPr lang="en-US" dirty="0">
                <a:hlinkClick r:id="rId3"/>
              </a:rPr>
              <a:t>/wiki/K-</a:t>
            </a:r>
            <a:r>
              <a:rPr lang="en-US" dirty="0" err="1">
                <a:hlinkClick r:id="rId3"/>
              </a:rPr>
              <a:t>means_clustering</a:t>
            </a:r>
            <a:r>
              <a:rPr lang="en-US" dirty="0">
                <a:hlinkClick r:id="rId3"/>
              </a:rPr>
              <a:t>#/media/</a:t>
            </a:r>
            <a:r>
              <a:rPr lang="en-US" dirty="0" err="1">
                <a:hlinkClick r:id="rId3"/>
              </a:rPr>
              <a:t>File:K-means_convergence.gif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85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it yourself here: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www.naftaliharris.com</a:t>
            </a:r>
            <a:r>
              <a:rPr lang="en-US" dirty="0">
                <a:hlinkClick r:id="rId2"/>
              </a:rPr>
              <a:t>/blog/visualizing-k-means-clustering/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22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caveats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Clustering depends on initial conditions</a:t>
            </a:r>
          </a:p>
          <a:p>
            <a:endParaRPr lang="en-US" dirty="0"/>
          </a:p>
          <a:p>
            <a:r>
              <a:rPr lang="en-US" dirty="0" smtClean="0"/>
              <a:t>Algorithm guaranteed to converge, but possibly on </a:t>
            </a:r>
            <a:r>
              <a:rPr lang="en-US" i="1" dirty="0" smtClean="0"/>
              <a:t>local optima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 real way to know if clusters have meaning beyond the math</a:t>
            </a:r>
          </a:p>
          <a:p>
            <a:pPr lvl="1"/>
            <a:r>
              <a:rPr lang="en-US" b="1" dirty="0" smtClean="0"/>
              <a:t>This is true for all clustering!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7069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iris with K=5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855305"/>
            <a:ext cx="734367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iris %&gt;%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select(-Species) %&gt;% 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 We can only cluster numbers!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kmeans(5)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K-means clustering with 5 clusters of sizes 50, 12, 25, 24, </a:t>
            </a:r>
            <a:r>
              <a:rPr lang="is-IS" sz="800" dirty="0" smtClean="0">
                <a:latin typeface="Monaco" charset="0"/>
                <a:ea typeface="Monaco" charset="0"/>
                <a:cs typeface="Monaco" charset="0"/>
              </a:rPr>
              <a:t>39</a:t>
            </a:r>
          </a:p>
          <a:p>
            <a:endParaRPr lang="is-IS" sz="8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800" dirty="0" smtClean="0">
                <a:latin typeface="Monaco" charset="0"/>
                <a:ea typeface="Monaco" charset="0"/>
                <a:cs typeface="Monaco" charset="0"/>
              </a:rPr>
              <a:t>Cluster </a:t>
            </a:r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means: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 Sepal.Length Sepal.Width Petal.Length Petal.Width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1     5.006000    3.428000     1.462000    0.246000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2     7.475000    3.125000     6.300000    2.050000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3     5.508000    2.600000     3.908000    1.204000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4     6.529167    3.058333     5.508333    2.162500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5     6.207692    2.853846     4.746154    1.564103</a:t>
            </a:r>
          </a:p>
          <a:p>
            <a:endParaRPr lang="is-IS" sz="8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Clustering vector: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 [1] 1 1 1 1 1 1 1 1 1 1 1 1 1 1 1 1 1 1 1 1 1 1 1 1 1 1 1 1 1 1 1 1 1 1 1 1 1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[38] 1 1 1 1 1 1 1 1 1 1 1 1 1 5 5 5 3 5 5 5 3 5 3 3 5 3 5 3 5 5 3 5 3 5 3 5 5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[75] 5 5 5 5 5 3 3 3 3 5 3 5 5 5 3 3 3 5 3 3 3 3 3 5 3 3 4 5 2 4 4 2 3 2 4 2 4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[112] 4 4 5 4 4 4 2 2 5 4 5 2 5 4 2 5 5 4 2 2 2 4 5 5 2 4 4 5 4 4 4 5 4 4 4 5 4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[149] 4 5</a:t>
            </a:r>
          </a:p>
          <a:p>
            <a:endParaRPr lang="is-IS" sz="8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Within cluster sum of squares by cluster: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[1] 15.15100  4.65500  8.36640  5.46250 12.81128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(between_SS / total_SS =  93.2 %)</a:t>
            </a:r>
          </a:p>
          <a:p>
            <a:endParaRPr lang="is-IS" sz="8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Available components: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/>
            </a:r>
            <a:br>
              <a:rPr lang="is-IS" sz="800" dirty="0">
                <a:latin typeface="Monaco" charset="0"/>
                <a:ea typeface="Monaco" charset="0"/>
                <a:cs typeface="Monaco" charset="0"/>
              </a:rPr>
            </a:br>
            <a:endParaRPr lang="is-IS" sz="8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[1] "cluster"      "centers"      "totss"        "withinss"     "tot.withinss"</a:t>
            </a:r>
          </a:p>
          <a:p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[6] "betweenss"    "size"         "iter"         "ifault"      </a:t>
            </a:r>
          </a:p>
          <a:p>
            <a:endParaRPr lang="is-IS" sz="8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73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iris with K=5</a:t>
            </a:r>
            <a:r>
              <a:rPr lang="mr-IN" dirty="0" smtClean="0"/>
              <a:t>…</a:t>
            </a:r>
            <a:r>
              <a:rPr lang="en-US" dirty="0" smtClean="0"/>
              <a:t> and broom!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855305"/>
            <a:ext cx="90717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iris %&gt;%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select(-Species) %&gt;% 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 We can only cluster numbers!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kmeans(5) %&gt;%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    </a:t>
            </a:r>
            <a:r>
              <a:rPr lang="is-IS" sz="16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augment(iris) %&gt;%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 Add clusters back into to original data frame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    head()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Sepal.Length Sepal.Width Petal.Length Petal.Width Species .cluster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          5.1         3.5          1.4         0.2  setosa        4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2          4.9         3.0          1.4         0.2  setosa        4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3          4.7         3.2          1.3         0.2  setosa        4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4          4.6         3.1          1.5         0.2  setosa        4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5          5.0         3.6          1.4         0.2  setosa        4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6          5.4         3.9          1.7         0.4  setosa        4</a:t>
            </a:r>
          </a:p>
        </p:txBody>
      </p:sp>
    </p:spTree>
    <p:extLst>
      <p:ext uri="{BB962C8B-B14F-4D97-AF65-F5344CB8AC3E}">
        <p14:creationId xmlns:p14="http://schemas.microsoft.com/office/powerpoint/2010/main" val="36000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tidy() shows per-cluster information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855305"/>
            <a:ext cx="7713971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iris %&gt;%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select(-Species) %&gt;% 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 We can only cluster numbers!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kmeans(5) %&gt;%</a:t>
            </a:r>
          </a:p>
          <a:p>
            <a:r>
              <a:rPr lang="is-IS" sz="16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     tidy()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x1       x2       x3        x4 size  withinss cluster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1 5.532143 2.635714 3.960714 1.2285714   28  9.749286       1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2 6.264444 2.884444 4.886667 1.6666667   45 17.014222       2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3 4.704545 3.122727 1.413636 0.2000000   22  3.114091       3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4 7.014815 3.096296 5.918519 2.1555556   27 15.351111       4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5 5.242857 3.667857 1.500000 0.2821429   28  4.630714       5</a:t>
            </a:r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332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clustering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452" y="3366050"/>
            <a:ext cx="3612771" cy="2890217"/>
          </a:xfrm>
        </p:spPr>
      </p:pic>
      <p:sp>
        <p:nvSpPr>
          <p:cNvPr id="5" name="TextBox 4"/>
          <p:cNvSpPr txBox="1"/>
          <p:nvPr/>
        </p:nvSpPr>
        <p:spPr>
          <a:xfrm>
            <a:off x="1097280" y="1855305"/>
            <a:ext cx="1067632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iris %&gt;%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select(-Species)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%&gt;%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    kmeans(5) %&gt;%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    augment(iris) %&gt;% 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     ggplot(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y=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Sepal.Width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)) +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geom_point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(color = .cluster))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84612" y="3686454"/>
            <a:ext cx="42851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No clear way to know "best" X and Y axes besides </a:t>
            </a:r>
            <a:r>
              <a:rPr lang="en-US" sz="2200" smtClean="0"/>
              <a:t>exhaustive plotting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35730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Was K=5 reasonable?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(of many) approaches to choosing the best K is the "elbow method"</a:t>
            </a:r>
          </a:p>
          <a:p>
            <a:pPr lvl="1"/>
            <a:r>
              <a:rPr lang="en-US" dirty="0" smtClean="0"/>
              <a:t>Plot within-sum-of-squares across different K choices</a:t>
            </a:r>
          </a:p>
          <a:p>
            <a:pPr lvl="1"/>
            <a:r>
              <a:rPr lang="en-US" dirty="0" smtClean="0"/>
              <a:t>"Best" k is where you see an elbow/kink in the plot</a:t>
            </a:r>
          </a:p>
          <a:p>
            <a:pPr lvl="1"/>
            <a:r>
              <a:rPr lang="en-US" b="1" dirty="0" smtClean="0"/>
              <a:t>Highly subjective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2947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K with broom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12968" y="1881809"/>
            <a:ext cx="949120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&gt;iris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%&gt;%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     select(-Species) %&gt;% 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     kmeans(5) %&gt;%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    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glance()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de-DE" sz="1600" dirty="0">
                <a:latin typeface="Monaco" charset="0"/>
                <a:ea typeface="Monaco" charset="0"/>
                <a:cs typeface="Monaco" charset="0"/>
              </a:rPr>
              <a:t>     </a:t>
            </a:r>
            <a:r>
              <a:rPr lang="de-DE" sz="1600" dirty="0" err="1">
                <a:latin typeface="Monaco" charset="0"/>
                <a:ea typeface="Monaco" charset="0"/>
                <a:cs typeface="Monaco" charset="0"/>
              </a:rPr>
              <a:t>totss</a:t>
            </a:r>
            <a:r>
              <a:rPr lang="de-DE" sz="16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de-DE" sz="1600" b="1" dirty="0" err="1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tot.withinss</a:t>
            </a:r>
            <a:r>
              <a:rPr lang="de-DE" sz="16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de-DE" sz="1600" dirty="0" err="1">
                <a:latin typeface="Monaco" charset="0"/>
                <a:ea typeface="Monaco" charset="0"/>
                <a:cs typeface="Monaco" charset="0"/>
              </a:rPr>
              <a:t>betweenss</a:t>
            </a:r>
            <a:r>
              <a:rPr lang="de-DE" sz="16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de-DE" sz="1600" dirty="0" err="1">
                <a:latin typeface="Monaco" charset="0"/>
                <a:ea typeface="Monaco" charset="0"/>
                <a:cs typeface="Monaco" charset="0"/>
              </a:rPr>
              <a:t>iter</a:t>
            </a:r>
            <a:endParaRPr lang="de-DE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de-DE" sz="1600" dirty="0">
                <a:latin typeface="Monaco" charset="0"/>
                <a:ea typeface="Monaco" charset="0"/>
                <a:cs typeface="Monaco" charset="0"/>
              </a:rPr>
              <a:t>1 681.3706     </a:t>
            </a:r>
            <a:r>
              <a:rPr lang="de-DE" sz="1600" b="1" dirty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51.08942</a:t>
            </a:r>
            <a:r>
              <a:rPr lang="de-DE" sz="1600" dirty="0">
                <a:latin typeface="Monaco" charset="0"/>
                <a:ea typeface="Monaco" charset="0"/>
                <a:cs typeface="Monaco" charset="0"/>
              </a:rPr>
              <a:t>  630.2812    2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numeric.iris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&lt;- iris %&gt;% select(-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Species)</a:t>
            </a:r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(k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 2:15) %&gt;%   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(k)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%&gt;%   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 do(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kclust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kmeans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numeric.iris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.$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k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))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%&gt;%   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 glance(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kclust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</a:t>
            </a:r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  </a:t>
            </a:r>
            <a:r>
              <a:rPr lang="is-IS" sz="800" dirty="0" smtClean="0">
                <a:latin typeface="Monaco" charset="0"/>
                <a:ea typeface="Monaco" charset="0"/>
                <a:cs typeface="Monaco" charset="0"/>
              </a:rPr>
              <a:t>     </a:t>
            </a:r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k    totss tot.withinss betweenss  iter</a:t>
            </a:r>
          </a:p>
          <a:p>
            <a:pPr lvl="1"/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1     2 681.3706    152.34795  529.0226     1</a:t>
            </a:r>
          </a:p>
          <a:p>
            <a:pPr lvl="1"/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2     3 681.3706     78.85144  602.5192     2</a:t>
            </a:r>
          </a:p>
          <a:p>
            <a:pPr lvl="1"/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3     4 681.3706     57.26562  624.1050     2</a:t>
            </a:r>
          </a:p>
          <a:p>
            <a:pPr lvl="1"/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4     5 681.3706     49.82228  631.5483     2</a:t>
            </a:r>
          </a:p>
          <a:p>
            <a:pPr lvl="1"/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5     6 681.3706     42.42155  638.9491     4</a:t>
            </a:r>
          </a:p>
          <a:p>
            <a:pPr lvl="1"/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6     7 681.3706     36.83714  644.5335     3</a:t>
            </a:r>
          </a:p>
          <a:p>
            <a:pPr lvl="1"/>
            <a:r>
              <a:rPr lang="is-IS" sz="800" dirty="0">
                <a:latin typeface="Monaco" charset="0"/>
                <a:ea typeface="Monaco" charset="0"/>
                <a:cs typeface="Monaco" charset="0"/>
              </a:rPr>
              <a:t> 7     8 681.3706     40.84578  640.5248     </a:t>
            </a:r>
            <a:r>
              <a:rPr lang="is-IS" sz="800" dirty="0" smtClean="0">
                <a:latin typeface="Monaco" charset="0"/>
                <a:ea typeface="Monaco" charset="0"/>
                <a:cs typeface="Monaco" charset="0"/>
              </a:rPr>
              <a:t>3</a:t>
            </a:r>
          </a:p>
          <a:p>
            <a:pPr lvl="1"/>
            <a:r>
              <a:rPr lang="is-IS" sz="800" dirty="0" smtClean="0">
                <a:latin typeface="Monaco" charset="0"/>
                <a:ea typeface="Monaco" charset="0"/>
                <a:cs typeface="Monaco" charset="0"/>
              </a:rPr>
              <a:t>...</a:t>
            </a:r>
            <a:endParaRPr lang="is-IS" sz="8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2866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Principal components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algebra technique to emphasize </a:t>
            </a:r>
            <a:r>
              <a:rPr lang="en-US" i="1" dirty="0" smtClean="0"/>
              <a:t>axes of variation in the data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l="5882" t="33177" r="63529" b="14842"/>
          <a:stretch/>
        </p:blipFill>
        <p:spPr>
          <a:xfrm>
            <a:off x="1608864" y="2934939"/>
            <a:ext cx="2963135" cy="256425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976" y="2743533"/>
            <a:ext cx="5821084" cy="323393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217460" y="5869094"/>
            <a:ext cx="6831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PCA offers new coordinate system to emphasize variation in the data</a:t>
            </a:r>
          </a:p>
        </p:txBody>
      </p:sp>
    </p:spTree>
    <p:extLst>
      <p:ext uri="{BB962C8B-B14F-4D97-AF65-F5344CB8AC3E}">
        <p14:creationId xmlns:p14="http://schemas.microsoft.com/office/powerpoint/2010/main" val="1518862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K with broom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12967" y="1881809"/>
            <a:ext cx="117308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numeric.iris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iris %&gt;% select(-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Species)</a:t>
            </a:r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(k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= 2:15) %&gt;%    </a:t>
            </a:r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 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(k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) %&gt;%    </a:t>
            </a:r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  do(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kclust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kmeans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numeric.iris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, .$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k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))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%&gt;%    </a:t>
            </a:r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 glance(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kclust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  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mutate(g = 1) %&gt;%    ### </a:t>
            </a:r>
            <a:r>
              <a:rPr lang="en-US" sz="14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 gets </a:t>
            </a:r>
            <a:r>
              <a:rPr lang="en-US" sz="14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angsty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 with </a:t>
            </a:r>
            <a:r>
              <a:rPr lang="en-US" sz="14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 without this specification</a:t>
            </a:r>
          </a:p>
          <a:p>
            <a:r>
              <a:rPr lang="en-US" sz="1400" b="1" dirty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  </a:t>
            </a:r>
            <a:r>
              <a:rPr lang="en-US" sz="14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4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(x = factor(k), y = </a:t>
            </a:r>
            <a:r>
              <a:rPr lang="en-US" sz="14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tot.withinss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, group=g)) + </a:t>
            </a:r>
            <a:r>
              <a:rPr lang="en-US" sz="14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geom_point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sz="1400" b="1" dirty="0" err="1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400" b="1" dirty="0" smtClean="0">
                <a:solidFill>
                  <a:srgbClr val="C03EFF"/>
                </a:solidFill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pPr lvl="1"/>
            <a:endParaRPr lang="is-IS" sz="1400" dirty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599" y="3421050"/>
            <a:ext cx="3637721" cy="2910177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8401878" y="5367130"/>
            <a:ext cx="755374" cy="7156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763618" y="5837656"/>
            <a:ext cx="502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"Elbow" = shift in slope happens </a:t>
            </a:r>
            <a:r>
              <a:rPr lang="en-US" smtClean="0"/>
              <a:t>around K=4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179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Extremely common in gene expression and/or systems biology studies</a:t>
            </a:r>
          </a:p>
          <a:p>
            <a:r>
              <a:rPr lang="en-US" dirty="0" smtClean="0"/>
              <a:t>Useful when data have a hierarchical structure: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974" y="3286540"/>
            <a:ext cx="5702730" cy="298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17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2110440" y="2014330"/>
            <a:ext cx="8032079" cy="3922643"/>
            <a:chOff x="2110440" y="2014330"/>
            <a:chExt cx="8032079" cy="392264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0440" y="2014330"/>
              <a:ext cx="8032079" cy="3922643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8547652" y="2451652"/>
              <a:ext cx="1325218" cy="3180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8236226" y="5453269"/>
              <a:ext cx="1325218" cy="3180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0607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output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69790" y="940310"/>
            <a:ext cx="4311729" cy="61596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94165" y="6068259"/>
            <a:ext cx="37978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cran.r-project.org</a:t>
            </a:r>
            <a:r>
              <a:rPr lang="en-US" sz="800" dirty="0"/>
              <a:t>/web/packages/</a:t>
            </a:r>
            <a:r>
              <a:rPr lang="en-US" sz="800" dirty="0" err="1"/>
              <a:t>dendextend</a:t>
            </a:r>
            <a:r>
              <a:rPr lang="en-US" sz="800" dirty="0"/>
              <a:t>/vignettes/</a:t>
            </a:r>
            <a:r>
              <a:rPr lang="en-US" sz="800" dirty="0" err="1"/>
              <a:t>Cluster_Analysis.html</a:t>
            </a:r>
            <a:endParaRPr lang="en-US" sz="8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3388659" y="2940424"/>
            <a:ext cx="385482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388659" y="3720354"/>
            <a:ext cx="4267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388659" y="4123765"/>
            <a:ext cx="42672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388659" y="4428565"/>
            <a:ext cx="475129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119718" y="268941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2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19718" y="349293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3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19718" y="3903958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4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119718" y="422883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6</a:t>
            </a:r>
            <a:endParaRPr 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4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will see this figure in every </a:t>
            </a:r>
            <a:r>
              <a:rPr lang="mr-IN" dirty="0" smtClean="0"/>
              <a:t>–</a:t>
            </a:r>
            <a:r>
              <a:rPr lang="en-US" dirty="0" smtClean="0"/>
              <a:t>omics paper you read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708117" y="1326128"/>
            <a:ext cx="4431207" cy="569843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74503" y="5327374"/>
            <a:ext cx="1457740" cy="9276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866782" y="6039582"/>
            <a:ext cx="20938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 smtClean="0"/>
              <a:t>Alizadeh</a:t>
            </a:r>
            <a:r>
              <a:rPr lang="en-US" sz="800" dirty="0" smtClean="0"/>
              <a:t> et al. Nature 2000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781356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the real world have to say?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50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66" y="2345636"/>
            <a:ext cx="4013505" cy="34748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093" y="0"/>
            <a:ext cx="6972300" cy="1892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5655" y="2121727"/>
            <a:ext cx="6403483" cy="389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242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ENCODE battles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427" y="3934515"/>
            <a:ext cx="6718300" cy="2235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241" y="1889815"/>
            <a:ext cx="70739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7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 findings: Clusters by species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934" y="1737360"/>
            <a:ext cx="8949083" cy="4317845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 rot="1900928" flipV="1">
            <a:off x="2239992" y="2091565"/>
            <a:ext cx="1979467" cy="3410563"/>
          </a:xfrm>
          <a:prstGeom prst="ellipse">
            <a:avLst/>
          </a:prstGeom>
          <a:noFill/>
          <a:ln>
            <a:solidFill>
              <a:srgbClr val="943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268690" flipV="1">
            <a:off x="4267490" y="2771488"/>
            <a:ext cx="1286801" cy="2746759"/>
          </a:xfrm>
          <a:prstGeom prst="ellipse">
            <a:avLst/>
          </a:prstGeom>
          <a:noFill/>
          <a:ln>
            <a:solidFill>
              <a:srgbClr val="943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07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Confounding study design means results dominated by </a:t>
            </a:r>
            <a:r>
              <a:rPr lang="en-US" i="1" dirty="0" smtClean="0"/>
              <a:t>batch effects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245" y="2665012"/>
            <a:ext cx="48133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40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it yourself!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as many PCs are there are variables</a:t>
            </a:r>
          </a:p>
          <a:p>
            <a:pPr lvl="1"/>
            <a:r>
              <a:rPr lang="en-US" dirty="0" smtClean="0"/>
              <a:t>NUMERIC ONLY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26441" y="3724892"/>
            <a:ext cx="6446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2"/>
              </a:rPr>
              <a:t>http://</a:t>
            </a:r>
            <a:r>
              <a:rPr lang="en-US" sz="2400" dirty="0" err="1">
                <a:hlinkClick r:id="rId2"/>
              </a:rPr>
              <a:t>setosa.io</a:t>
            </a:r>
            <a:r>
              <a:rPr lang="en-US" sz="2400" dirty="0">
                <a:hlinkClick r:id="rId2"/>
              </a:rPr>
              <a:t>/</a:t>
            </a:r>
            <a:r>
              <a:rPr lang="en-US" sz="2400" dirty="0" err="1">
                <a:hlinkClick r:id="rId2"/>
              </a:rPr>
              <a:t>ev</a:t>
            </a:r>
            <a:r>
              <a:rPr lang="en-US" sz="2400" dirty="0">
                <a:hlinkClick r:id="rId2"/>
              </a:rPr>
              <a:t>/principal-component-analysis/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3970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Accounting for batch effects changes the story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275" y="1737360"/>
            <a:ext cx="8916228" cy="4258238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974574" y="2199860"/>
            <a:ext cx="2398643" cy="2433918"/>
            <a:chOff x="1974574" y="2199860"/>
            <a:chExt cx="2398643" cy="2433918"/>
          </a:xfrm>
        </p:grpSpPr>
        <p:sp>
          <p:nvSpPr>
            <p:cNvPr id="6" name="Oval 5"/>
            <p:cNvSpPr/>
            <p:nvPr/>
          </p:nvSpPr>
          <p:spPr>
            <a:xfrm>
              <a:off x="1974574" y="2199860"/>
              <a:ext cx="1086678" cy="304800"/>
            </a:xfrm>
            <a:prstGeom prst="ellipse">
              <a:avLst/>
            </a:prstGeom>
            <a:noFill/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006380" y="3866479"/>
              <a:ext cx="1086678" cy="304800"/>
            </a:xfrm>
            <a:prstGeom prst="ellipse">
              <a:avLst/>
            </a:prstGeom>
            <a:noFill/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517913" y="4196867"/>
              <a:ext cx="450574" cy="436911"/>
            </a:xfrm>
            <a:prstGeom prst="ellipse">
              <a:avLst/>
            </a:prstGeom>
            <a:noFill/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089744" y="4196867"/>
              <a:ext cx="152400" cy="436911"/>
            </a:xfrm>
            <a:prstGeom prst="ellipse">
              <a:avLst/>
            </a:prstGeom>
            <a:noFill/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 rot="21415542">
              <a:off x="2465897" y="3071533"/>
              <a:ext cx="1190708" cy="224280"/>
            </a:xfrm>
            <a:prstGeom prst="ellipse">
              <a:avLst/>
            </a:prstGeom>
            <a:noFill/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flipV="1">
              <a:off x="3242144" y="3808871"/>
              <a:ext cx="1131073" cy="259546"/>
            </a:xfrm>
            <a:prstGeom prst="ellipse">
              <a:avLst/>
            </a:prstGeom>
            <a:noFill/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725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Today's very believable GWAS 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002030" y="1843378"/>
            <a:ext cx="4590387" cy="1403405"/>
            <a:chOff x="1002030" y="1843378"/>
            <a:chExt cx="6858000" cy="209274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2030" y="2081918"/>
              <a:ext cx="6667500" cy="18542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2030" y="1843378"/>
              <a:ext cx="6858000" cy="1295400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t="41527" b="38400"/>
          <a:stretch/>
        </p:blipFill>
        <p:spPr>
          <a:xfrm>
            <a:off x="4297602" y="4291936"/>
            <a:ext cx="3202809" cy="15890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b="58473"/>
          <a:stretch/>
        </p:blipFill>
        <p:spPr>
          <a:xfrm>
            <a:off x="874519" y="3246783"/>
            <a:ext cx="2930370" cy="300785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t="61180"/>
          <a:stretch/>
        </p:blipFill>
        <p:spPr>
          <a:xfrm>
            <a:off x="7952871" y="3081433"/>
            <a:ext cx="3202809" cy="307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240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 loadings from GWAS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8297" y="1737360"/>
            <a:ext cx="6834789" cy="44439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38" y="1737360"/>
            <a:ext cx="5779559" cy="426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62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of the coolest papers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3213" y="491282"/>
            <a:ext cx="3886914" cy="12460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37" y="1737360"/>
            <a:ext cx="6723529" cy="43948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3213" y="2424627"/>
            <a:ext cx="3793714" cy="35518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11941" y="5947586"/>
            <a:ext cx="4500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PC1 accounts of 0.3% of the variation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9673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Ancient DNA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443" y="41551"/>
            <a:ext cx="5448557" cy="19408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3593" y="2227462"/>
            <a:ext cx="2408407" cy="34867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16636" y="2402539"/>
            <a:ext cx="9684357" cy="315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Honeybee gene expression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Honeybees show </a:t>
            </a:r>
            <a:r>
              <a:rPr lang="en-US" i="1" dirty="0" smtClean="0"/>
              <a:t>division of labor</a:t>
            </a:r>
            <a:r>
              <a:rPr lang="en-US" dirty="0" smtClean="0"/>
              <a:t> (common in social insects)</a:t>
            </a:r>
          </a:p>
          <a:p>
            <a:pPr lvl="1"/>
            <a:r>
              <a:rPr lang="en-US" dirty="0" smtClean="0"/>
              <a:t>Young worker bees care for broods ("nursing") and transition to foraging at 2-3 weeks </a:t>
            </a:r>
            <a:endParaRPr lang="en-US" dirty="0"/>
          </a:p>
          <a:p>
            <a:pPr lvl="1"/>
            <a:r>
              <a:rPr lang="en-US" dirty="0" smtClean="0"/>
              <a:t>Change is hormonally determined</a:t>
            </a:r>
          </a:p>
          <a:p>
            <a:r>
              <a:rPr lang="en-US" dirty="0" smtClean="0"/>
              <a:t>Studied 72 bees with 108 microarrays = </a:t>
            </a:r>
            <a:r>
              <a:rPr lang="en-US" b="1" dirty="0" smtClean="0"/>
              <a:t>high dimensional data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38" y="4216003"/>
            <a:ext cx="6664884" cy="193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62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 on gene expression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3788" y="2762580"/>
            <a:ext cx="3175374" cy="20920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244" y="2225792"/>
            <a:ext cx="7663015" cy="35722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27341" y="2762580"/>
            <a:ext cx="1377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early forager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327341" y="3049631"/>
            <a:ext cx="1265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late forager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85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 </a:t>
            </a:r>
            <a:r>
              <a:rPr lang="en-US" smtClean="0"/>
              <a:t>love social insects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881" y="196110"/>
            <a:ext cx="4330700" cy="1600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4544" y="3134209"/>
            <a:ext cx="6764020" cy="30514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3034" y="1974101"/>
            <a:ext cx="2626659" cy="11601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775" y="2278904"/>
            <a:ext cx="3793789" cy="385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274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Iris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28" y="2829063"/>
            <a:ext cx="10058400" cy="33528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0579" y="4770506"/>
            <a:ext cx="927100" cy="1054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7280" y="1887270"/>
            <a:ext cx="82455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How well we can tell species apart depends on plotting strategy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34125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 on iris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79" y="1940337"/>
            <a:ext cx="112935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iris %&gt;%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 select(-Species) %&gt;%     ### Remove any non-numeric columns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 scale() %&gt;%              ### Scale the data (columns in same units)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 prcomp() -&gt; iris.pca     ### Run the PCA with prcomp()</a:t>
            </a:r>
          </a:p>
          <a:p>
            <a:endParaRPr lang="is-IS" dirty="0" smtClean="0">
              <a:latin typeface="Monaco" charset="0"/>
              <a:ea typeface="Monaco" charset="0"/>
              <a:cs typeface="Monaco" charset="0"/>
            </a:endParaRPr>
          </a:p>
          <a:p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27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 output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1958" y="1737360"/>
            <a:ext cx="1148904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## Rotation matrix: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Loadings are the percent of variance explained by the variable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iris.pca$rotation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                PC1         PC2        PC3        PC4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Sepal.Length  0.5210659 -0.37741762  0.7195664  0.2612863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Sepal.Width  -0.2693474 -0.92329566 -0.2443818 -0.1235096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Petal.Length  0.5804131 -0.02449161 -0.1421264 -0.8014492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Petal.Width   0.5648565 -0.06694199 -0.6342727  0.5235971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958" y="4296112"/>
            <a:ext cx="64358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Sepal.Length</a:t>
            </a:r>
            <a:r>
              <a:rPr lang="en-US" dirty="0" smtClean="0"/>
              <a:t>, </a:t>
            </a:r>
            <a:r>
              <a:rPr lang="en-US" dirty="0" err="1" smtClean="0"/>
              <a:t>Petal.Length</a:t>
            </a:r>
            <a:r>
              <a:rPr lang="en-US" dirty="0" smtClean="0"/>
              <a:t>, and </a:t>
            </a:r>
            <a:r>
              <a:rPr lang="en-US" dirty="0" err="1" smtClean="0"/>
              <a:t>Petal.Width</a:t>
            </a:r>
            <a:r>
              <a:rPr lang="en-US" dirty="0" smtClean="0"/>
              <a:t> load positively on PC1.</a:t>
            </a:r>
          </a:p>
          <a:p>
            <a:r>
              <a:rPr lang="en-US" dirty="0" err="1" smtClean="0"/>
              <a:t>Sepal.Width</a:t>
            </a:r>
            <a:r>
              <a:rPr lang="en-US" dirty="0" smtClean="0"/>
              <a:t> shows a weaker negative loading on PC1.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381958" y="5259844"/>
            <a:ext cx="67690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PC2 is dominated by </a:t>
            </a:r>
            <a:r>
              <a:rPr lang="en-US" dirty="0" err="1" smtClean="0"/>
              <a:t>Sepal.Width</a:t>
            </a:r>
            <a:r>
              <a:rPr lang="en-US" dirty="0" smtClean="0"/>
              <a:t>, which loads strongly and negatively.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86315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output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8497" y="1989151"/>
            <a:ext cx="1129350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####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The actual principal components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head(iris.pca$x)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      PC1        PC2         PC3          PC4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[1,] -2.257141 -0.4784238  0.12727962  0.024087508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[2,] -2.074013  0.6718827  0.23382552  0.102662845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[3,] -2.356335  0.3407664 -0.04405390  0.028282305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[4,] -2.291707  0.5953999 -0.09098530 -0.065735340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[5,] -2.381863 -0.6446757 -0.01568565 -0.035802870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[6,] -2.068701 -1.4842053 -0.02687825  0.006586116</a:t>
            </a:r>
          </a:p>
          <a:p>
            <a:endParaRPr lang="is-IS" dirty="0" smtClean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42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 output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98497" y="1989151"/>
            <a:ext cx="112935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####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Standard deviation of components is represents the percent of variation each component explains,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ish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tr-TR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tr-TR" dirty="0" err="1">
                <a:latin typeface="Monaco" charset="0"/>
                <a:ea typeface="Monaco" charset="0"/>
                <a:cs typeface="Monaco" charset="0"/>
              </a:rPr>
              <a:t>iris.pca$sdev</a:t>
            </a:r>
            <a:endParaRPr lang="tr-TR" dirty="0">
              <a:latin typeface="Monaco" charset="0"/>
              <a:ea typeface="Monaco" charset="0"/>
              <a:cs typeface="Monaco" charset="0"/>
            </a:endParaRPr>
          </a:p>
          <a:p>
            <a:r>
              <a:rPr lang="tr-TR" dirty="0">
                <a:latin typeface="Monaco" charset="0"/>
                <a:ea typeface="Monaco" charset="0"/>
                <a:cs typeface="Monaco" charset="0"/>
              </a:rPr>
              <a:t>[1] 1.7083611 0.9560494 0.3830886 </a:t>
            </a:r>
            <a:r>
              <a:rPr lang="tr-TR" dirty="0" smtClean="0">
                <a:latin typeface="Monaco" charset="0"/>
                <a:ea typeface="Monaco" charset="0"/>
                <a:cs typeface="Monaco" charset="0"/>
              </a:rPr>
              <a:t>0.1439265</a:t>
            </a:r>
          </a:p>
          <a:p>
            <a:endParaRPr lang="tr-TR" dirty="0">
              <a:latin typeface="Monaco" charset="0"/>
              <a:ea typeface="Monaco" charset="0"/>
              <a:cs typeface="Monaco" charset="0"/>
            </a:endParaRPr>
          </a:p>
          <a:p>
            <a:endParaRPr lang="tr-TR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tr-TR" dirty="0" smtClean="0">
                <a:latin typeface="Monaco" charset="0"/>
                <a:ea typeface="Monaco" charset="0"/>
                <a:cs typeface="Monaco" charset="0"/>
              </a:rPr>
              <a:t>### </a:t>
            </a:r>
            <a:r>
              <a:rPr lang="tr-TR" dirty="0" err="1" smtClean="0">
                <a:latin typeface="Monaco" charset="0"/>
                <a:ea typeface="Monaco" charset="0"/>
                <a:cs typeface="Monaco" charset="0"/>
              </a:rPr>
              <a:t>Compute</a:t>
            </a:r>
            <a:r>
              <a:rPr lang="tr-TR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tr-TR" dirty="0" err="1" smtClean="0">
                <a:latin typeface="Monaco" charset="0"/>
                <a:ea typeface="Monaco" charset="0"/>
                <a:cs typeface="Monaco" charset="0"/>
              </a:rPr>
              <a:t>variance</a:t>
            </a:r>
            <a:r>
              <a:rPr lang="tr-TR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tr-TR" dirty="0" err="1" smtClean="0">
                <a:latin typeface="Monaco" charset="0"/>
                <a:ea typeface="Monaco" charset="0"/>
                <a:cs typeface="Monaco" charset="0"/>
              </a:rPr>
              <a:t>explained</a:t>
            </a:r>
            <a:r>
              <a:rPr lang="tr-TR" dirty="0" smtClean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tr-TR" dirty="0" smtClean="0">
                <a:latin typeface="Monaco" charset="0"/>
                <a:ea typeface="Monaco" charset="0"/>
                <a:cs typeface="Monaco" charset="0"/>
              </a:rPr>
              <a:t>&gt;</a:t>
            </a:r>
            <a:r>
              <a:rPr lang="pt-BR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pt-BR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dirty="0" err="1">
                <a:latin typeface="Monaco" charset="0"/>
                <a:ea typeface="Monaco" charset="0"/>
                <a:cs typeface="Monaco" charset="0"/>
              </a:rPr>
              <a:t>iris.pca$sdev</a:t>
            </a:r>
            <a:r>
              <a:rPr lang="pt-BR" dirty="0">
                <a:latin typeface="Monaco" charset="0"/>
                <a:ea typeface="Monaco" charset="0"/>
                <a:cs typeface="Monaco" charset="0"/>
              </a:rPr>
              <a:t>)^2 / (sum(iris.pca$sdev^2))</a:t>
            </a:r>
          </a:p>
          <a:p>
            <a:r>
              <a:rPr lang="pt-BR" dirty="0">
                <a:latin typeface="Monaco" charset="0"/>
                <a:ea typeface="Monaco" charset="0"/>
                <a:cs typeface="Monaco" charset="0"/>
              </a:rPr>
              <a:t>[1] 0.729624454 0.228507618 0.036689219 0.005178709</a:t>
            </a:r>
          </a:p>
          <a:p>
            <a:endParaRPr lang="tr-TR" dirty="0">
              <a:latin typeface="Monaco" charset="0"/>
              <a:ea typeface="Monaco" charset="0"/>
              <a:cs typeface="Monaco" charset="0"/>
            </a:endParaRPr>
          </a:p>
          <a:p>
            <a:endParaRPr lang="is-IS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8496" y="5195597"/>
            <a:ext cx="9597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PC1 explains ~73% of variance in the data. </a:t>
            </a:r>
            <a:r>
              <a:rPr lang="en-US" b="1" dirty="0" smtClean="0"/>
              <a:t>By definition, PC1 explains the most variation </a:t>
            </a:r>
            <a:r>
              <a:rPr lang="en-US" dirty="0" smtClean="0"/>
              <a:t>(and so on)</a:t>
            </a:r>
          </a:p>
          <a:p>
            <a:r>
              <a:rPr lang="en-US" dirty="0" smtClean="0"/>
              <a:t>PC2 explains ~ 23% of variance in the data</a:t>
            </a:r>
          </a:p>
          <a:p>
            <a:r>
              <a:rPr lang="en-US" dirty="0" smtClean="0"/>
              <a:t>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325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7812</TotalTime>
  <Words>1113</Words>
  <Application>Microsoft Macintosh PowerPoint</Application>
  <PresentationFormat>Widescreen</PresentationFormat>
  <Paragraphs>307</Paragraphs>
  <Slides>47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Calibri</vt:lpstr>
      <vt:lpstr>Calibri Light</vt:lpstr>
      <vt:lpstr>Mangal</vt:lpstr>
      <vt:lpstr>Monaco</vt:lpstr>
      <vt:lpstr>Retrospect</vt:lpstr>
      <vt:lpstr>PCA and clustering</vt:lpstr>
      <vt:lpstr>Exploratory methods for high-dimensional data</vt:lpstr>
      <vt:lpstr>Principal components analysis</vt:lpstr>
      <vt:lpstr>Do it yourself!</vt:lpstr>
      <vt:lpstr>Example: Iris</vt:lpstr>
      <vt:lpstr>PCA on iris</vt:lpstr>
      <vt:lpstr>PCA output</vt:lpstr>
      <vt:lpstr>PCA output</vt:lpstr>
      <vt:lpstr>PCA output</vt:lpstr>
      <vt:lpstr>Visualizing the PCA: PC vs PC</vt:lpstr>
      <vt:lpstr>Visualizing the PCA: PC vs PC</vt:lpstr>
      <vt:lpstr>PC1 vs PC3?</vt:lpstr>
      <vt:lpstr>Visualizing the PCA: Loadings </vt:lpstr>
      <vt:lpstr>Loadings with arrows</vt:lpstr>
      <vt:lpstr>Variation explained</vt:lpstr>
      <vt:lpstr>Variation explained</vt:lpstr>
      <vt:lpstr>Breathe break</vt:lpstr>
      <vt:lpstr>Clustering </vt:lpstr>
      <vt:lpstr>There are too many algorithms and no real answers</vt:lpstr>
      <vt:lpstr>K-means clustering</vt:lpstr>
      <vt:lpstr>K-means algorithm</vt:lpstr>
      <vt:lpstr>Do it yourself here:</vt:lpstr>
      <vt:lpstr>K-means caveats</vt:lpstr>
      <vt:lpstr>Example: iris with K=5</vt:lpstr>
      <vt:lpstr>Example: iris with K=5… and broom!</vt:lpstr>
      <vt:lpstr>tidy() shows per-cluster information</vt:lpstr>
      <vt:lpstr>Visualize the clustering</vt:lpstr>
      <vt:lpstr>Was K=5 reasonable?</vt:lpstr>
      <vt:lpstr>Choosing K with broom</vt:lpstr>
      <vt:lpstr>Choosing K with broom</vt:lpstr>
      <vt:lpstr>Hierarchical clustering</vt:lpstr>
      <vt:lpstr>Approach</vt:lpstr>
      <vt:lpstr>Example output</vt:lpstr>
      <vt:lpstr>You will see this figure in every –omics paper you read</vt:lpstr>
      <vt:lpstr>What does the real world have to say?</vt:lpstr>
      <vt:lpstr>PowerPoint Presentation</vt:lpstr>
      <vt:lpstr>ENCODE battles</vt:lpstr>
      <vt:lpstr>Original findings: Clusters by species</vt:lpstr>
      <vt:lpstr>Confounding study design means results dominated by batch effects</vt:lpstr>
      <vt:lpstr>Accounting for batch effects changes the story</vt:lpstr>
      <vt:lpstr>Today's very believable GWAS </vt:lpstr>
      <vt:lpstr>PCA loadings from GWAS</vt:lpstr>
      <vt:lpstr>One of the coolest papers</vt:lpstr>
      <vt:lpstr>Ancient DNA</vt:lpstr>
      <vt:lpstr>Honeybee gene expression</vt:lpstr>
      <vt:lpstr>PCA on gene expression</vt:lpstr>
      <vt:lpstr>People love social insects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Nonparametric and permutation tests</dc:title>
  <dc:creator>Stephanie J. Spielman</dc:creator>
  <cp:lastModifiedBy>Stephanie J. Spielman</cp:lastModifiedBy>
  <cp:revision>1982</cp:revision>
  <cp:lastPrinted>2017-11-07T20:26:43Z</cp:lastPrinted>
  <dcterms:created xsi:type="dcterms:W3CDTF">2017-10-05T14:12:26Z</dcterms:created>
  <dcterms:modified xsi:type="dcterms:W3CDTF">2017-11-14T18:20:41Z</dcterms:modified>
</cp:coreProperties>
</file>

<file path=docProps/thumbnail.jpeg>
</file>